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5"/>
  </p:notesMasterIdLst>
  <p:sldIdLst>
    <p:sldId id="256" r:id="rId2"/>
    <p:sldId id="257" r:id="rId3"/>
    <p:sldId id="261" r:id="rId4"/>
    <p:sldId id="260" r:id="rId5"/>
    <p:sldId id="262" r:id="rId6"/>
    <p:sldId id="263" r:id="rId7"/>
    <p:sldId id="264" r:id="rId8"/>
    <p:sldId id="265" r:id="rId9"/>
    <p:sldId id="259" r:id="rId10"/>
    <p:sldId id="267" r:id="rId11"/>
    <p:sldId id="276" r:id="rId12"/>
    <p:sldId id="266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791" autoAdjust="0"/>
    <p:restoredTop sz="86384" autoAdjust="0"/>
  </p:normalViewPr>
  <p:slideViewPr>
    <p:cSldViewPr>
      <p:cViewPr>
        <p:scale>
          <a:sx n="100" d="100"/>
          <a:sy n="100" d="100"/>
        </p:scale>
        <p:origin x="-2220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39" d="100"/>
          <a:sy n="39" d="100"/>
        </p:scale>
        <p:origin x="-1038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469523-586B-4847-9242-0162E9440CD1}" type="datetimeFigureOut">
              <a:rPr lang="ru-RU" smtClean="0"/>
              <a:pPr/>
              <a:t>24.12.2018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3391C3-F751-492F-B52F-5D54D3CB07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648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391C3-F751-492F-B52F-5D54D3CB072D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158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FC0D3D9-157D-42D0-AC95-93CC3B147CA7}" type="datetimeFigureOut">
              <a:rPr lang="ru-RU" smtClean="0"/>
              <a:pPr/>
              <a:t>24.12.2018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8FDEAA1-7FB7-4F48-B7D4-C2DC2B8568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C0D3D9-157D-42D0-AC95-93CC3B147CA7}" type="datetimeFigureOut">
              <a:rPr lang="ru-RU" smtClean="0"/>
              <a:pPr/>
              <a:t>24.12.2018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FDEAA1-7FB7-4F48-B7D4-C2DC2B8568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C0D3D9-157D-42D0-AC95-93CC3B147CA7}" type="datetimeFigureOut">
              <a:rPr lang="ru-RU" smtClean="0"/>
              <a:pPr/>
              <a:t>24.12.2018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FDEAA1-7FB7-4F48-B7D4-C2DC2B8568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C0D3D9-157D-42D0-AC95-93CC3B147CA7}" type="datetimeFigureOut">
              <a:rPr lang="ru-RU" smtClean="0"/>
              <a:pPr/>
              <a:t>24.12.2018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FDEAA1-7FB7-4F48-B7D4-C2DC2B8568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C0D3D9-157D-42D0-AC95-93CC3B147CA7}" type="datetimeFigureOut">
              <a:rPr lang="ru-RU" smtClean="0"/>
              <a:pPr/>
              <a:t>24.12.2018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FDEAA1-7FB7-4F48-B7D4-C2DC2B8568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C0D3D9-157D-42D0-AC95-93CC3B147CA7}" type="datetimeFigureOut">
              <a:rPr lang="ru-RU" smtClean="0"/>
              <a:pPr/>
              <a:t>24.12.2018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FDEAA1-7FB7-4F48-B7D4-C2DC2B8568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C0D3D9-157D-42D0-AC95-93CC3B147CA7}" type="datetimeFigureOut">
              <a:rPr lang="ru-RU" smtClean="0"/>
              <a:pPr/>
              <a:t>24.12.2018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FDEAA1-7FB7-4F48-B7D4-C2DC2B8568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C0D3D9-157D-42D0-AC95-93CC3B147CA7}" type="datetimeFigureOut">
              <a:rPr lang="ru-RU" smtClean="0"/>
              <a:pPr/>
              <a:t>24.12.2018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FDEAA1-7FB7-4F48-B7D4-C2DC2B8568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C0D3D9-157D-42D0-AC95-93CC3B147CA7}" type="datetimeFigureOut">
              <a:rPr lang="ru-RU" smtClean="0"/>
              <a:pPr/>
              <a:t>24.12.2018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FDEAA1-7FB7-4F48-B7D4-C2DC2B8568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FC0D3D9-157D-42D0-AC95-93CC3B147CA7}" type="datetimeFigureOut">
              <a:rPr lang="ru-RU" smtClean="0"/>
              <a:pPr/>
              <a:t>24.12.2018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FDEAA1-7FB7-4F48-B7D4-C2DC2B8568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FC0D3D9-157D-42D0-AC95-93CC3B147CA7}" type="datetimeFigureOut">
              <a:rPr lang="ru-RU" smtClean="0"/>
              <a:pPr/>
              <a:t>24.12.2018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8FDEAA1-7FB7-4F48-B7D4-C2DC2B8568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FC0D3D9-157D-42D0-AC95-93CC3B147CA7}" type="datetimeFigureOut">
              <a:rPr lang="ru-RU" smtClean="0"/>
              <a:pPr/>
              <a:t>24.12.2018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8FDEAA1-7FB7-4F48-B7D4-C2DC2B8568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14290"/>
            <a:ext cx="7772400" cy="1224136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r>
              <a:rPr lang="ru-RU" sz="4000" b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Выявления наличия плоскостопия у школьников</a:t>
            </a:r>
            <a:endParaRPr lang="ru-RU" sz="4000" b="1" u="sng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628" y="2708920"/>
            <a:ext cx="3895351" cy="2291716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Рикмасова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Алина Васильевна,9 класс 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МКОУ  «Березовская средняя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общеобразовательная школа»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Руководитель: Вершинина В.И,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математики </a:t>
            </a:r>
          </a:p>
          <a:p>
            <a:pPr algn="r"/>
            <a:endParaRPr lang="ru-RU" sz="1800" dirty="0" smtClean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04540" y="6381328"/>
            <a:ext cx="8467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dirty="0" smtClean="0"/>
              <a:t>2018 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1181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Выполнение практической работы</a:t>
            </a: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493574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Учащимся 5-10 классов (всего 19 человек) была предложена практическая работа, после чего я обработала полученные результаты и сделала выводы.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Практическая работа (выполнялась дома).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Оборудование: таз с водой, лист бумаги, карандаш.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Рекомендации для выполнения работы: намочите стопу и мокрой ногой встаньте на лист бумаги. Контуры следа обведите карандашом.</a:t>
            </a:r>
          </a:p>
          <a:p>
            <a:pPr marL="36576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Собрав данные отпечатки, я проводила (1-3) действия по методу И.М. Чижина. Затем  рассчитывала индекс, используемый для характеристики формы стопы, по формуле: ИЧ =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аб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    </a:t>
            </a:r>
          </a:p>
          <a:p>
            <a:pPr algn="just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2059"/>
            <a:ext cx="8229600" cy="794653"/>
          </a:xfrm>
        </p:spPr>
        <p:txBody>
          <a:bodyPr/>
          <a:lstStyle/>
          <a:p>
            <a:r>
              <a:rPr lang="ru-RU" dirty="0" smtClean="0"/>
              <a:t>Результаты  диагностики </a:t>
            </a:r>
            <a:endParaRPr lang="ru-RU" dirty="0"/>
          </a:p>
        </p:txBody>
      </p:sp>
      <p:pic>
        <p:nvPicPr>
          <p:cNvPr id="4" name="Picture 2" descr="C:\Users\СОШ24\Desktop\Рисунок2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886124"/>
            <a:ext cx="2769811" cy="5063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СОШ24\Desktop\Рисунок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789244"/>
            <a:ext cx="2592288" cy="5664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:\Users\СОШ24\Desktop\Рисунок4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1" y="789244"/>
            <a:ext cx="2736305" cy="573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048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633814"/>
              </p:ext>
            </p:extLst>
          </p:nvPr>
        </p:nvGraphicFramePr>
        <p:xfrm>
          <a:off x="457200" y="1481138"/>
          <a:ext cx="8229600" cy="370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Возраст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152" marR="73152" marT="66675" marB="6667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участников</a:t>
                      </a:r>
                    </a:p>
                  </a:txBody>
                  <a:tcPr marL="73152" marR="73152" marT="66675" marB="6667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Наличие</a:t>
                      </a:r>
                    </a:p>
                    <a:p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плоскостопия</a:t>
                      </a:r>
                    </a:p>
                  </a:txBody>
                  <a:tcPr marL="73152" marR="73152" marT="66675" marB="6667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Оценка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результатов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152" marR="73152" marT="66675" marB="6667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Степень</a:t>
                      </a:r>
                    </a:p>
                    <a:p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плоскостопия</a:t>
                      </a:r>
                    </a:p>
                  </a:txBody>
                  <a:tcPr marL="73152" marR="73152" marT="66675" marB="66675"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11-12лет</a:t>
                      </a:r>
                      <a:endParaRPr lang="ru-RU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152" marR="73152" marT="66675" marB="6667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152" marR="73152" marT="66675" marB="6667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152" marR="73152" marT="66675" marB="6667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0,0-1 стопа не уплощена 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152" marR="73152" marT="66675" marB="6667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152" marR="73152" marT="66675" marB="66675"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13-14лет</a:t>
                      </a:r>
                    </a:p>
                    <a:p>
                      <a:endParaRPr lang="ru-RU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15лет</a:t>
                      </a:r>
                    </a:p>
                    <a:p>
                      <a:endParaRPr lang="ru-RU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152" marR="73152" marT="66675" marB="6667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algn="ctr"/>
                      <a:endParaRPr lang="ru-RU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b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algn="ctr"/>
                      <a:endParaRPr lang="ru-RU" b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152" marR="73152" marT="66675" marB="6667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algn="ctr"/>
                      <a:endParaRPr lang="ru-RU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152" marR="73152" marT="66675" marB="6667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1,1-2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стопа уплощена (умеренное плоскостопие)</a:t>
                      </a:r>
                      <a:endParaRPr lang="ru-RU" sz="140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endParaRPr lang="ru-RU" sz="140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2,1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 более –стопа плоская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152" marR="73152" marT="66675" marB="6667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Первая</a:t>
                      </a:r>
                      <a:r>
                        <a:rPr lang="ru-RU" sz="105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(2)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dirty="0" smtClean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dirty="0" smtClean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dirty="0" smtClean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Первая</a:t>
                      </a:r>
                      <a:r>
                        <a:rPr lang="ru-RU" sz="105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(2) и вторая</a:t>
                      </a:r>
                      <a:r>
                        <a:rPr lang="ru-RU" sz="105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(1)</a:t>
                      </a:r>
                      <a:endParaRPr lang="ru-RU" sz="11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152" marR="73152" marT="66675" marB="6667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152" marR="73152" marT="66675" marB="6667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152" marR="73152" marT="66675" marB="6667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152" marR="73152" marT="66675" marB="6667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0" marB="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bg2">
                    <a:lumMod val="50000"/>
                  </a:schemeClr>
                </a:solidFill>
              </a:rPr>
              <a:t>Статистическая обработка данных по исследованию плоскостопия</a:t>
            </a:r>
            <a:endParaRPr lang="ru-RU" sz="32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692697"/>
            <a:ext cx="8715436" cy="5544616"/>
          </a:xfrm>
        </p:spPr>
        <p:txBody>
          <a:bodyPr>
            <a:noAutofit/>
          </a:bodyPr>
          <a:lstStyle/>
          <a:p>
            <a:pPr lvl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При анализе отпечатков стоп у школьников  МКОУ «Березовская СОШ»  с использованием методики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И.М.Чижина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было выявлено наличия плоскостопия первой и второй степени  (как и предполагалось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из анкетирования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было видно, что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5 учащихся могут попасть в группу риска по заболеванию –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плоскостопие).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Таким образом, на основании проведения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плантографии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по  методике И. М. Чижина можно заключить,  что  использование простого в исполнении  метода Чижина  позволяет с большой долей достоверности определить плоскостопие. В ходе работы, я изучила научную литературу, познакомилась с методикой диагностики плоскостопия по И. М.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Чижину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, а также познакомилась и думаю, умею определять разные виды плоскостопия, степени плоскостопия. Теперь, зная многое о плоскостопии, я могу дать советы ученикам школы. В дальнейшем я думаю продолжить работу над данной темой и наблюдать динамику данного заболевания у своих родственников, друзей,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ак как, полученные в ходе практического исследования данные позволяют утверждать, что выдвинутая в результате моего эксперимента   гипотеза подтвердилась. У учащихся 11-15 лет  в  МКОУ «Березовская СОШ» данное заболевание -плоскостопие  имеется. А для ребят с нормальным развитием стопы мое исследование тоже полезно, поскольку оно позволит повысить степень двигательной активности, укрепить общее состояние организма. Считаю, что поставленные мною цели и задачи выполнены.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/>
          <a:lstStyle/>
          <a:p>
            <a:pPr algn="ctr"/>
            <a:r>
              <a:rPr lang="ru-RU" dirty="0" smtClean="0"/>
              <a:t>Выводы, заключение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08721"/>
            <a:ext cx="8893652" cy="4877734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sz="2000" b="1" u="sng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2000" b="1" u="sng" dirty="0" smtClean="0">
                <a:solidFill>
                  <a:schemeClr val="bg2">
                    <a:lumMod val="50000"/>
                  </a:schemeClr>
                </a:solidFill>
              </a:rPr>
              <a:t>Цель:</a:t>
            </a:r>
            <a:r>
              <a:rPr lang="ru-RU" sz="2000" b="1" dirty="0" smtClean="0"/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исследовать состояние стоп на  наличие плоскостопия у учащихся МКОУ «Березовская СОШ»</a:t>
            </a:r>
            <a:r>
              <a:rPr lang="ru-RU" sz="2000" dirty="0" smtClean="0"/>
              <a:t> </a:t>
            </a:r>
            <a:endParaRPr lang="ru-RU" sz="2000" b="1" dirty="0" smtClean="0"/>
          </a:p>
          <a:p>
            <a:pPr marL="109728" indent="0">
              <a:buNone/>
            </a:pPr>
            <a:endParaRPr lang="ru-RU" sz="2000" b="1" u="sng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109728" indent="0">
              <a:buNone/>
            </a:pPr>
            <a:r>
              <a:rPr lang="ru-RU" sz="2000" b="1" u="sng" dirty="0" smtClean="0">
                <a:solidFill>
                  <a:schemeClr val="bg2">
                    <a:lumMod val="50000"/>
                  </a:schemeClr>
                </a:solidFill>
              </a:rPr>
              <a:t>Задачи:</a:t>
            </a:r>
            <a:endParaRPr lang="ru-RU" sz="1900" u="sng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Изучить необходимую литературу, сделать обзор информации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Анкетирование учащихся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 диагностики на наличие плоскостопия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Проанализировать, сделать анализ расчетов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Обобщение результатов,  выводы по теме исследования.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b="1" u="sng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2000" b="1" u="sng" dirty="0" smtClean="0">
                <a:solidFill>
                  <a:schemeClr val="bg2">
                    <a:lumMod val="50000"/>
                  </a:schemeClr>
                </a:solidFill>
              </a:rPr>
              <a:t>Гипотеза:</a:t>
            </a:r>
            <a:r>
              <a:rPr lang="ru-RU" sz="1800" dirty="0" smtClean="0"/>
              <a:t>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предположим, что у обучающихся 11-15 лет имеется плоскостопие или не имеется</a:t>
            </a:r>
            <a:endParaRPr lang="ru-RU" dirty="0" smtClean="0"/>
          </a:p>
          <a:p>
            <a:pPr marL="0" indent="0">
              <a:buNone/>
            </a:pPr>
            <a:endParaRPr lang="ru-RU" sz="2000" b="1" u="sng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b="1" u="sng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ru-RU" sz="2000" b="1" u="sng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260648"/>
            <a:ext cx="8661648" cy="562074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i="1" u="sng" dirty="0" smtClean="0"/>
              <a:t> </a:t>
            </a:r>
            <a:r>
              <a:rPr lang="ru-RU" sz="4000" i="1" u="sng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Цель, задачи, гипотеза</a:t>
            </a:r>
            <a:endParaRPr lang="ru-RU" sz="4000" i="1" u="sng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347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500174"/>
            <a:ext cx="8786874" cy="257176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800" b="1" u="sng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Font typeface="Wingdings" pitchFamily="2" charset="2"/>
              <a:buChar char="Ø"/>
            </a:pPr>
            <a:r>
              <a:rPr lang="ru-RU" sz="2800" b="1" u="sng" dirty="0" smtClean="0">
                <a:solidFill>
                  <a:schemeClr val="bg2">
                    <a:lumMod val="50000"/>
                  </a:schemeClr>
                </a:solidFill>
              </a:rPr>
              <a:t>Объект:</a:t>
            </a:r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800" dirty="0" smtClean="0"/>
              <a:t>учащиеся МКОУ «Березовская СОШ»</a:t>
            </a:r>
          </a:p>
          <a:p>
            <a:pPr marL="0" indent="0">
              <a:buNone/>
            </a:pPr>
            <a:endParaRPr lang="ru-RU" sz="2800" b="1" u="sng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Font typeface="Wingdings" pitchFamily="2" charset="2"/>
              <a:buChar char="Ø"/>
            </a:pPr>
            <a:r>
              <a:rPr lang="ru-RU" sz="2800" b="1" u="sng" dirty="0" smtClean="0">
                <a:solidFill>
                  <a:schemeClr val="bg2">
                    <a:lumMod val="50000"/>
                  </a:schemeClr>
                </a:solidFill>
              </a:rPr>
              <a:t>Предмет:</a:t>
            </a:r>
            <a:r>
              <a:rPr lang="ru-RU" sz="2800" dirty="0" smtClean="0"/>
              <a:t> плоскостопие (наличие или   отсутствие)</a:t>
            </a:r>
            <a:endParaRPr lang="ru-RU" sz="2800" b="1" u="sng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ru-RU" sz="3600" i="1" u="sng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и предмет исследования</a:t>
            </a:r>
            <a:endParaRPr lang="ru-RU" sz="3600" i="1" u="sng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4143380"/>
            <a:ext cx="2143125" cy="2214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1" y="4152900"/>
            <a:ext cx="3286149" cy="2133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3"/>
            <a:ext cx="8401080" cy="2800901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Актуальность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заключается в том,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что, развитие плоскостопия - это результат не знания и не соблюдения основных правил поведения в повседневной жизни.</a:t>
            </a:r>
            <a:r>
              <a:rPr lang="ru-RU" sz="1800" dirty="0" smtClean="0"/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Я считаю, что моя работа актуальна и тем, что в последние годы дети всё меньше двигаются, а больше времени проводят у компьютера.   Малоподвижный образ жизни делает организм человека беззащитным при развитии различных заболеваний.  Поэтому плоскостопие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влечет за собой изменение осанки, искривление позвоночника, а мальчики в последствии освобождаются от службы в армии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А новизна моего исследования заключается в том, что в нашей школе впервые проводится исследование по теме «Выявление наличия плоскостопия у школьников »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ru-RU" dirty="0" smtClean="0"/>
              <a:t> </a:t>
            </a:r>
            <a:r>
              <a:rPr lang="ru-RU" i="1" u="sng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endParaRPr lang="ru-RU" i="1" u="sng" dirty="0">
              <a:solidFill>
                <a:schemeClr val="bg2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СОШ24\Desktop\Рисунок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365104"/>
            <a:ext cx="5400600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6609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42844" y="1481329"/>
            <a:ext cx="8858312" cy="4233688"/>
          </a:xfrm>
          <a:solidFill>
            <a:schemeClr val="bg1"/>
          </a:solidFill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Плоскостопие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-это болезнь</a:t>
            </a:r>
            <a:r>
              <a:rPr lang="ru-RU" sz="2900" b="1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   При плоскостопии страдает мышечный и связочный аппарат стопы, она расплющивается, отекает. Пятки разворачиваются в стороны, большие пальцы поворачиваются в сторону мизинца и деформируют остальные. Проявляется болезнь ноющими болями в стопе, мышцах голени, пояснице, бедре. Нарушается походка. </a:t>
            </a:r>
            <a:br>
              <a:rPr lang="ru-RU" sz="2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это такого рода деформация области стопы, при которой понижению подлежат ее своды, в результате чего происходит полная утрата свойственных им функций. Плоскостопие, симптомы которого заключаются в таких основных проявлениях, как боль в области икроножных мышц и ощущение скованности в них, повышенная утомляемость при ходьбе и длительном стоянии, усиление болевых ощущений в ногах к завершению дня и пр., является самым распространенным заболеванием, поражающим стопы. </a:t>
            </a:r>
          </a:p>
          <a:p>
            <a:pPr algn="ctr">
              <a:buNone/>
            </a:pP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Причины плоскостопия</a:t>
            </a:r>
          </a:p>
          <a:p>
            <a:pPr lvl="0" algn="ctr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избыточный вес</a:t>
            </a:r>
          </a:p>
          <a:p>
            <a:pPr lvl="0" algn="ctr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особенности деятельности, обуславливающие чрезмерные физические нагрузки </a:t>
            </a:r>
          </a:p>
          <a:p>
            <a:pPr lvl="0" algn="ctr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наследственность (плоскостопие у ближайших родственников)</a:t>
            </a:r>
          </a:p>
          <a:p>
            <a:pPr lvl="0" algn="ctr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ношение обуви плохого качества, слишком узкой или маленькой обуви </a:t>
            </a:r>
          </a:p>
          <a:p>
            <a:pPr lvl="0" algn="ctr"/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ослабленность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связок и мышц стоп, обусловленная отсутствием соответствующих нагрузок или возрастом и пр.</a:t>
            </a:r>
          </a:p>
          <a:p>
            <a:pPr algn="ctr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Понятие о плоскостопии, причины плоскостопия</a:t>
            </a:r>
            <a:endParaRPr lang="ru-RU" sz="32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642910" y="857232"/>
            <a:ext cx="8229600" cy="5078621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Плоскостопие бывает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врожденным и приобретенным.</a:t>
            </a:r>
          </a:p>
          <a:p>
            <a:pPr algn="just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Врожденное плоскостопие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встречается довольно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редко и является следствием внутриутробных пороков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развития структурных элементов стопы.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Приобретенное плоскостопие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встречается в любом возрасте</a:t>
            </a:r>
          </a:p>
          <a:p>
            <a:pPr algn="just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Плоскостопие бывает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травматическим, паралитическим, рахитическим, статическим.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Травматическое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плоскостопие развивается вследствие повреждения мягких тканей, укрепляющих свод стопы. </a:t>
            </a:r>
          </a:p>
          <a:p>
            <a:pPr algn="just"/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Паралитическое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плоскостопие (паралитическая плоская стопа) возникает после перенесенного полиомиелита. Причиной в этом случае является паралич мышц стопы и большеберцовых мышц.</a:t>
            </a:r>
          </a:p>
          <a:p>
            <a:pPr algn="just"/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Рахитическое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плоскостопие развивается после перенесенного рахита. Рахит нарушает нормальное формирование костей стопы. Кости становятся менее прочными и под воздействием нагрузки, при ослаблении мышц и связок, стопа деформируется и образуется плоскостопие. 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Отдельной формой необходимо считать </a:t>
            </a: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статическое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плоскостопие, причинами которого могут быть  наследственная </a:t>
            </a:r>
          </a:p>
          <a:p>
            <a:pPr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предрасположенность </a:t>
            </a:r>
          </a:p>
          <a:p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Виды   плоскостопия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6" name="Рисунок 5" descr="hello_html_3eeb3669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1071545"/>
            <a:ext cx="2143140" cy="1214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ello_html_360a6d64.gi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5500702"/>
            <a:ext cx="2657462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857233"/>
            <a:ext cx="8786874" cy="4929222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just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Первая степень плоскостопие: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характеризуется отсутствием видимой деформации, что обуславливается пока еще слабой выраженностью сопутствующих изменений. Плоскостопие, симптомы которого на данном этапе проявляются в виде усталости, отмечаемой в ногах после перенесения значительных физических нагрузок, например, после длительного бега или преодоления значительных пеших расстояний. </a:t>
            </a:r>
          </a:p>
          <a:p>
            <a:pPr algn="just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Вторая степень плоскостопие: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характеризуется умеренной выраженностью плоскостопия. Свод стопы на данном этапе прогрессирования заболевания исчезает, симптоматика усиливается. Плавность походки на данном этапе проявления заболевания утрачивается, мышцы стопы утрачивают свойственную им эластичность. </a:t>
            </a:r>
          </a:p>
          <a:p>
            <a:pPr algn="just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Третья степень плоскостопия: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проявляется в еще более выраженной форме, чему сопутствует также и усиление деформации. Отечность и боль в стопах становятся постоянными спутниками общего состояния пациентов, помимо этого появляется очень сильная головная боль. 3 степень плоскостопия данной формы лишает человека возможности с ней ходить, будучи обутым в обычную обувь ввиду крайней степени выраженности процессов деформации.</a:t>
            </a:r>
          </a:p>
          <a:p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42942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Степени плоскостопия</a:t>
            </a:r>
            <a:endParaRPr lang="ru-RU" sz="36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Я провела  анкетирование с учащимися для получения дополнительных данных для моего экспериментального исследования по теме «Выявление наличия плоскостопия у школьников». В нем участвовало 19 учащихся (возраст 11-15 лет). Из них 14 девочек (73 %) и 5 мальчиков (27 %). </a:t>
            </a:r>
          </a:p>
          <a:p>
            <a:pPr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После обработки результатов анкетирования я получила следующие сведения об учащихся.  Из 19 учащихся 16 знают или хотя бы представляют, что такое плоскостопие (что составляет 84,2%). У 5 учащихся (26,3%) имеется заболевания ног, но думаю, что это не значит, что у них есть плоскостопие. О последствиях плоскостопии знают 7 учащихся (36,8%). Активный образ жизни ведут 16 учащихся (84,2%), что является хорошим примером для остальных учащихся.  Лечится ли плоскостопие, знают 13 учащихся (68,4). Из анкетирования я вижу,  что 5 учащихся могут попасть в группу риска по заболеванию – плоскостопие.</a:t>
            </a:r>
          </a:p>
          <a:p>
            <a:pPr algn="just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bg2">
                    <a:lumMod val="50000"/>
                  </a:schemeClr>
                </a:solidFill>
              </a:rPr>
              <a:t>Анкетирование учащихся</a:t>
            </a:r>
            <a:endParaRPr lang="ru-RU" sz="3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282" y="1285860"/>
            <a:ext cx="8715436" cy="5357850"/>
          </a:xfrm>
        </p:spPr>
        <p:txBody>
          <a:bodyPr>
            <a:normAutofit fontScale="70000" lnSpcReduction="20000"/>
          </a:bodyPr>
          <a:lstStyle/>
          <a:p>
            <a:pPr marL="36576" indent="0"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Для своей практической части я использовала метод И.М. Чижина:</a:t>
            </a:r>
          </a:p>
          <a:p>
            <a:pPr marL="36576" indent="0"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снятия отпечатков подошвенной поверхности стоп используется 1 % спиртовой раствор бриллиантового зеленого, которым пропитывается мягкая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ткань. Предлагается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обеими ногами плотно встать на эту ткань, а затем на чистый стандартный лист бумаги. Нужно следить за тем, чтобы вес тела быть равномерно распределен на обе стопы, а следы стоп четко отпечатывались на бумаге. Полученные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плантограммы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рассчитывались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согласно методике И.М. Чижина:</a:t>
            </a:r>
          </a:p>
          <a:p>
            <a:pPr marL="36576" indent="0"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1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      Проводится касательная АВ к наиболее выступающим точкам стопы с внутреннего края.</a:t>
            </a:r>
          </a:p>
          <a:p>
            <a:pPr marL="36576" indent="0"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2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      Через середину пятки к основанию 2 пальца проводится линия СД, на которой находится середина, через которую восстанавливается перпендикуляр ЕF до пересечения с касательной АВ в точке «в» и с наружным краем отпечатка в точке «а» и внутренним краем отпечатка в точке «б»,</a:t>
            </a:r>
          </a:p>
          <a:p>
            <a:pPr marL="36576" indent="0"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3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      Измеряются отрезки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аб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бв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36576" indent="0"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4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      Рассчитывается индекс, используемый для характеристики формы стопы, по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формуле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: ИЧ = (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аб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бв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6576" indent="0"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5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 Оцениваются результаты показателей индекса: 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0,0–1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— стопа не уплощена; 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1,1–2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— уплощена (умеренное плоскостопие); 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                  2,1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и более —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стопа плоская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effectLst/>
              </a:rPr>
              <a:t>Практическая часть: диагностика </a:t>
            </a:r>
            <a:r>
              <a:rPr lang="ru-RU" sz="2400" dirty="0">
                <a:solidFill>
                  <a:schemeClr val="bg2">
                    <a:lumMod val="50000"/>
                  </a:schemeClr>
                </a:solidFill>
                <a:effectLst/>
              </a:rPr>
              <a:t>плоскостопия 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effectLst/>
              </a:rPr>
              <a:t>методом </a:t>
            </a:r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  <a:effectLst/>
              </a:rPr>
              <a:t>плантографии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r>
              <a:rPr lang="ru-RU" sz="2400" dirty="0">
                <a:solidFill>
                  <a:schemeClr val="bg2">
                    <a:lumMod val="50000"/>
                  </a:schemeClr>
                </a:solidFill>
                <a:effectLst/>
              </a:rPr>
              <a:t>по 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effectLst/>
              </a:rPr>
              <a:t>И.М</a:t>
            </a:r>
            <a:r>
              <a:rPr lang="ru-RU" sz="2400" dirty="0">
                <a:solidFill>
                  <a:schemeClr val="bg2">
                    <a:lumMod val="50000"/>
                  </a:schemeClr>
                </a:solidFill>
                <a:effectLst/>
              </a:rPr>
              <a:t>. </a:t>
            </a:r>
            <a:r>
              <a:rPr lang="ru-RU" sz="2400" dirty="0" err="1">
                <a:solidFill>
                  <a:schemeClr val="bg2">
                    <a:lumMod val="50000"/>
                  </a:schemeClr>
                </a:solidFill>
                <a:effectLst/>
              </a:rPr>
              <a:t>Чижину</a:t>
            </a:r>
            <a:endParaRPr lang="ru-RU" sz="2400" dirty="0">
              <a:solidFill>
                <a:schemeClr val="bg2">
                  <a:lumMod val="50000"/>
                </a:schemeClr>
              </a:solidFill>
              <a:effectLst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5143512"/>
            <a:ext cx="20383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52444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584</TotalTime>
  <Words>1030</Words>
  <Application>Microsoft Office PowerPoint</Application>
  <PresentationFormat>Экран (4:3)</PresentationFormat>
  <Paragraphs>121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Открытая</vt:lpstr>
      <vt:lpstr>Выявления наличия плоскостопия у школьников</vt:lpstr>
      <vt:lpstr> Цель, задачи, гипотеза</vt:lpstr>
      <vt:lpstr>Объект и предмет исследования</vt:lpstr>
      <vt:lpstr> Актуальность</vt:lpstr>
      <vt:lpstr>Понятие о плоскостопии, причины плоскостопия</vt:lpstr>
      <vt:lpstr>Виды   плоскостопия </vt:lpstr>
      <vt:lpstr>Степени плоскостопия</vt:lpstr>
      <vt:lpstr>Анкетирование учащихся</vt:lpstr>
      <vt:lpstr>Практическая часть: диагностика плоскостопия методом плантографии по И.М. Чижину</vt:lpstr>
      <vt:lpstr>Выполнение практической работы</vt:lpstr>
      <vt:lpstr>Результаты  диагностики </vt:lpstr>
      <vt:lpstr>Статистическая обработка данных по исследованию плоскостопия</vt:lpstr>
      <vt:lpstr>Выводы, заключение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федя</dc:creator>
  <cp:lastModifiedBy>СОШ24</cp:lastModifiedBy>
  <cp:revision>55</cp:revision>
  <dcterms:created xsi:type="dcterms:W3CDTF">2018-12-11T10:08:14Z</dcterms:created>
  <dcterms:modified xsi:type="dcterms:W3CDTF">2018-12-24T03:56:42Z</dcterms:modified>
</cp:coreProperties>
</file>